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D673-EFB0-40CE-A567-0AD1AB9A4201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7AA2-5100-40BF-BE2C-F661D54D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D673-EFB0-40CE-A567-0AD1AB9A4201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7AA2-5100-40BF-BE2C-F661D54D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D673-EFB0-40CE-A567-0AD1AB9A4201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7AA2-5100-40BF-BE2C-F661D54D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D673-EFB0-40CE-A567-0AD1AB9A4201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7AA2-5100-40BF-BE2C-F661D54D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D673-EFB0-40CE-A567-0AD1AB9A4201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7AA2-5100-40BF-BE2C-F661D54D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D673-EFB0-40CE-A567-0AD1AB9A4201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7AA2-5100-40BF-BE2C-F661D54D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D673-EFB0-40CE-A567-0AD1AB9A4201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7AA2-5100-40BF-BE2C-F661D54D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D673-EFB0-40CE-A567-0AD1AB9A4201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7AA2-5100-40BF-BE2C-F661D54D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D673-EFB0-40CE-A567-0AD1AB9A4201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7AA2-5100-40BF-BE2C-F661D54D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D673-EFB0-40CE-A567-0AD1AB9A4201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7AA2-5100-40BF-BE2C-F661D54D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D673-EFB0-40CE-A567-0AD1AB9A4201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7AA2-5100-40BF-BE2C-F661D54D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7D673-EFB0-40CE-A567-0AD1AB9A4201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7AA2-5100-40BF-BE2C-F661D54D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umbing" TargetMode="External"/><Relationship Id="rId2" Type="http://schemas.openxmlformats.org/officeDocument/2006/relationships/hyperlink" Target="https://en.wikipedia.org/wiki/Shock_wav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tionary.org/wiki/damp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13175"/>
          </a:xfrm>
        </p:spPr>
        <p:txBody>
          <a:bodyPr>
            <a:noAutofit/>
          </a:bodyPr>
          <a:lstStyle/>
          <a:p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0" dirty="0" smtClean="0"/>
              <a:t/>
            </a:r>
            <a:br>
              <a:rPr lang="en-US" sz="4800" b="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8534400" cy="6629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Pimpri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Chinchwad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Polytechnic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Nigdi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Pune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 :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Mechanical Engineering 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Course: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Fluid Mechanics &amp; Machinery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Loss at the entrance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he=0.5  </a:t>
            </a:r>
            <a:r>
              <a:rPr lang="en-US" u="sng" dirty="0" smtClean="0"/>
              <a:t>V2</a:t>
            </a:r>
          </a:p>
          <a:p>
            <a:pPr>
              <a:buNone/>
            </a:pPr>
            <a:r>
              <a:rPr lang="en-US" dirty="0" smtClean="0"/>
              <a:t>              2g</a:t>
            </a:r>
          </a:p>
          <a:p>
            <a:pPr>
              <a:buNone/>
            </a:pPr>
            <a:r>
              <a:rPr lang="en-US" dirty="0" smtClean="0"/>
              <a:t>V= Velocity of fluid in pipe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657600"/>
            <a:ext cx="617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Loss at exit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Loss of head at bend or pipe fitting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Hydraulic Gradient Line (H.G.L)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In closed conduits flowing under pressure, the </a:t>
            </a:r>
            <a:r>
              <a:rPr lang="en-US" b="1" dirty="0" smtClean="0"/>
              <a:t>hydraulic grade line</a:t>
            </a:r>
            <a:r>
              <a:rPr lang="en-US" dirty="0" smtClean="0"/>
              <a:t> is the level to which water would rise in a vertical tube (open to atmospheric pressure) at any point along the pipe. HGL is determined by subtracting the velocity head (V2/2g) from the energy gradient (or energy </a:t>
            </a:r>
            <a:r>
              <a:rPr lang="en-US" b="1" dirty="0" smtClean="0"/>
              <a:t>grade line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Hydraulic Gradient Line (H.G.L)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610600" cy="457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Total Energy Line  (T.E.L)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line</a:t>
            </a:r>
            <a:r>
              <a:rPr lang="en-US" dirty="0" smtClean="0"/>
              <a:t> that represents the elevation of </a:t>
            </a:r>
            <a:r>
              <a:rPr lang="en-US" b="1" dirty="0" smtClean="0"/>
              <a:t>energy</a:t>
            </a:r>
            <a:r>
              <a:rPr lang="en-US" dirty="0" smtClean="0"/>
              <a:t> head (in feet or meters) of water flowing in a pipe, conduit, or channel. The </a:t>
            </a:r>
            <a:r>
              <a:rPr lang="en-US" b="1" dirty="0" smtClean="0"/>
              <a:t>line</a:t>
            </a:r>
            <a:r>
              <a:rPr lang="en-US" dirty="0" smtClean="0"/>
              <a:t> is drawn above the hydraulic </a:t>
            </a:r>
            <a:r>
              <a:rPr lang="en-US" b="1" dirty="0" smtClean="0"/>
              <a:t>grade line</a:t>
            </a:r>
            <a:r>
              <a:rPr lang="en-US" dirty="0" smtClean="0"/>
              <a:t> (gradient) a distance equal to the velocity head (V</a:t>
            </a:r>
            <a:r>
              <a:rPr lang="en-US" baseline="30000" dirty="0" smtClean="0"/>
              <a:t>2</a:t>
            </a:r>
            <a:r>
              <a:rPr lang="en-US" dirty="0" smtClean="0"/>
              <a:t>/2g) of the water flowing at each section or point along the pipe or channel.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Total Energy Line  (T.E.L)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29600" cy="39023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Water Hammer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When a pipe is suddenly closed at the outlet (downstream), the mass of water before the closure is still moving, thereby building up high pressure and a resulting </a:t>
            </a:r>
            <a:r>
              <a:rPr lang="en-US" dirty="0" smtClean="0">
                <a:hlinkClick r:id="rId2" tooltip="Shock wave"/>
              </a:rPr>
              <a:t>shock wave</a:t>
            </a:r>
            <a:r>
              <a:rPr lang="en-US" dirty="0" smtClean="0"/>
              <a:t>. In domestic </a:t>
            </a:r>
            <a:r>
              <a:rPr lang="en-US" dirty="0" smtClean="0">
                <a:hlinkClick r:id="rId3" tooltip="Plumbing"/>
              </a:rPr>
              <a:t>plumbing</a:t>
            </a:r>
            <a:r>
              <a:rPr lang="en-US" dirty="0" smtClean="0"/>
              <a:t> this is experienced as a loud banging resembling a hammering noise. Water hammer can cause pipelines to break if the pressure is high enough. Air traps or stand pipes (open at the top) are sometimes added as </a:t>
            </a:r>
            <a:r>
              <a:rPr lang="en-US" dirty="0" smtClean="0">
                <a:hlinkClick r:id="rId4" tooltip="wiktionary:damper"/>
              </a:rPr>
              <a:t>dampers</a:t>
            </a:r>
            <a:r>
              <a:rPr lang="en-US" dirty="0" smtClean="0"/>
              <a:t> to water systems to absorb the potentially damaging forces caused by the moving water.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381000"/>
            <a:ext cx="7543800" cy="586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CHAPTER 3</a:t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Flow Through The Pipe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CO-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Estimate Various Losses In Flow Through The Pipes.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Laws Of Fluid Friction For Laminar Flow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The frictional resistance is proportional to the velocity of flow </a:t>
            </a:r>
          </a:p>
          <a:p>
            <a:r>
              <a:rPr lang="en-US" dirty="0" smtClean="0"/>
              <a:t>The frictional resistance is independent of the pressure</a:t>
            </a:r>
          </a:p>
          <a:p>
            <a:r>
              <a:rPr lang="en-US" dirty="0" smtClean="0"/>
              <a:t>The frictional resistance is proportional to the surface area of contact</a:t>
            </a:r>
          </a:p>
          <a:p>
            <a:r>
              <a:rPr lang="en-US" dirty="0" smtClean="0"/>
              <a:t>The frictional resistance varies considerably with temperature</a:t>
            </a:r>
          </a:p>
          <a:p>
            <a:r>
              <a:rPr lang="en-US" dirty="0" smtClean="0"/>
              <a:t>The frictional resistance is independent of the nature of surface of contact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Laws Of Fluid Friction For turbulent  Flow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The frictional resistance is proportional to the square of velocity of flow</a:t>
            </a:r>
          </a:p>
          <a:p>
            <a:r>
              <a:rPr lang="en-US" dirty="0" smtClean="0"/>
              <a:t>The frictional resistance is independent of pressure</a:t>
            </a:r>
          </a:p>
          <a:p>
            <a:r>
              <a:rPr lang="en-US" dirty="0" smtClean="0"/>
              <a:t>The frictional resistance is proportional to the density of fluid </a:t>
            </a:r>
          </a:p>
          <a:p>
            <a:r>
              <a:rPr lang="en-US" dirty="0" smtClean="0"/>
              <a:t>The frictional resistance slightly varies with temperature </a:t>
            </a:r>
          </a:p>
          <a:p>
            <a:r>
              <a:rPr lang="en-US" dirty="0" smtClean="0"/>
              <a:t>The frictional resistance is proportional to the surface area of contact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Darcy's Equation For Frictional Losses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The loss of head in pipes due to friction is calculated from Darcy's equation</a:t>
            </a:r>
          </a:p>
          <a:p>
            <a:pPr>
              <a:buNone/>
            </a:pPr>
            <a:r>
              <a:rPr lang="en-US" dirty="0" smtClean="0"/>
              <a:t>                    </a:t>
            </a:r>
            <a:r>
              <a:rPr lang="en-US" dirty="0" err="1" smtClean="0"/>
              <a:t>hf</a:t>
            </a:r>
            <a:r>
              <a:rPr lang="en-US" dirty="0" smtClean="0"/>
              <a:t>= </a:t>
            </a:r>
            <a:r>
              <a:rPr lang="en-US" u="sng" dirty="0" smtClean="0"/>
              <a:t>4fLV2</a:t>
            </a:r>
          </a:p>
          <a:p>
            <a:pPr>
              <a:buNone/>
            </a:pPr>
            <a:r>
              <a:rPr lang="en-US" dirty="0" smtClean="0"/>
              <a:t>                            2gD</a:t>
            </a:r>
          </a:p>
          <a:p>
            <a:pPr>
              <a:buNone/>
            </a:pPr>
            <a:r>
              <a:rPr lang="en-US" dirty="0" smtClean="0"/>
              <a:t>f- coefficient of friction</a:t>
            </a:r>
          </a:p>
          <a:p>
            <a:pPr>
              <a:buNone/>
            </a:pPr>
            <a:r>
              <a:rPr lang="en-US" dirty="0" smtClean="0"/>
              <a:t>L- Length of pipe</a:t>
            </a:r>
          </a:p>
          <a:p>
            <a:pPr>
              <a:buNone/>
            </a:pPr>
            <a:r>
              <a:rPr lang="en-US" dirty="0" smtClean="0"/>
              <a:t>V-Velocity of fluid</a:t>
            </a:r>
          </a:p>
          <a:p>
            <a:pPr>
              <a:buNone/>
            </a:pPr>
            <a:r>
              <a:rPr lang="en-US" dirty="0" smtClean="0"/>
              <a:t>g-Gravitational constant</a:t>
            </a:r>
          </a:p>
          <a:p>
            <a:pPr>
              <a:buNone/>
            </a:pPr>
            <a:r>
              <a:rPr lang="en-US" dirty="0" smtClean="0"/>
              <a:t>D- Diameter of pipe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Chezys equation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v=C\sqrt{mi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274638"/>
            <a:ext cx="809625" cy="1809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990600"/>
            <a:ext cx="5257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Consider uniform horizontal pipe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is, 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f’/ γ. P/A X L V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know, hydraulic radius is the ratio of area of flow to wetted perimeter. It is denoted by ‘m’.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= A/P = π/4d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πd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d/4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P/A = 1/m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put value of P/A in Equation,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f’/  γ. 1/m. L V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Chezys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γ.m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f’.L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 =  √ γ / f'.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L. 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 √ γ / f' = C i.e.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Chezy’s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constant 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L = I i.e. loss of head per unit length of pipe.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Put the above value in Equation,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C√m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known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Chezy’s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formula.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Minor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lphaLcParenBoth"/>
            </a:pPr>
            <a:r>
              <a:rPr lang="en-US" dirty="0" smtClean="0"/>
              <a:t>Loss due to sudden </a:t>
            </a:r>
            <a:r>
              <a:rPr lang="en-US" dirty="0" err="1" smtClean="0"/>
              <a:t>enlargment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                 hl =    </a:t>
            </a:r>
            <a:r>
              <a:rPr lang="en-US" u="sng" dirty="0" smtClean="0"/>
              <a:t>(V1-V2)2</a:t>
            </a:r>
          </a:p>
          <a:p>
            <a:pPr marL="514350" indent="-514350">
              <a:buNone/>
            </a:pPr>
            <a:r>
              <a:rPr lang="en-US" dirty="0" smtClean="0"/>
              <a:t>                               </a:t>
            </a:r>
            <a:r>
              <a:rPr lang="en-US" sz="3600" dirty="0" smtClean="0"/>
              <a:t>2</a:t>
            </a:r>
            <a:r>
              <a:rPr lang="en-US" dirty="0" smtClean="0"/>
              <a:t>g</a:t>
            </a:r>
          </a:p>
          <a:p>
            <a:pPr marL="514350" indent="-514350">
              <a:buNone/>
            </a:pPr>
            <a:r>
              <a:rPr lang="en-US" dirty="0" smtClean="0"/>
              <a:t>Where V1 &amp; V2 are velocities on the two sides or the section at which sudden enlargement occurs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1148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(b) Loss due to sudden contraction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662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470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  </vt:lpstr>
      <vt:lpstr>  </vt:lpstr>
      <vt:lpstr>Laws Of Fluid Friction For Laminar Flow</vt:lpstr>
      <vt:lpstr>Laws Of Fluid Friction For turbulent  Flow</vt:lpstr>
      <vt:lpstr>Darcy's Equation For Frictional Losses</vt:lpstr>
      <vt:lpstr>Chezys equation  </vt:lpstr>
      <vt:lpstr>Chezys equation</vt:lpstr>
      <vt:lpstr>Minor losses</vt:lpstr>
      <vt:lpstr>Slide 9</vt:lpstr>
      <vt:lpstr>Slide 10</vt:lpstr>
      <vt:lpstr>Slide 11</vt:lpstr>
      <vt:lpstr>Slide 12</vt:lpstr>
      <vt:lpstr>Hydraulic Gradient Line (H.G.L)</vt:lpstr>
      <vt:lpstr>Hydraulic Gradient Line (H.G.L)</vt:lpstr>
      <vt:lpstr>Total Energy Line  (T.E.L)</vt:lpstr>
      <vt:lpstr>Total Energy Line  (T.E.L)</vt:lpstr>
      <vt:lpstr>Water Hammer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Pimpri Chinchwad Polytechnic Nigdi Pune Program : Mechanical Engineering  Course: Fluid Mechanics &amp; Machinery</dc:title>
  <dc:creator>MECAD</dc:creator>
  <cp:lastModifiedBy>MECAD</cp:lastModifiedBy>
  <cp:revision>47</cp:revision>
  <dcterms:created xsi:type="dcterms:W3CDTF">2017-05-08T11:27:27Z</dcterms:created>
  <dcterms:modified xsi:type="dcterms:W3CDTF">2017-06-23T06:57:42Z</dcterms:modified>
</cp:coreProperties>
</file>